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Century Schoolboo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Schoolbook-bold.fntdata"/><Relationship Id="rId10" Type="http://schemas.openxmlformats.org/officeDocument/2006/relationships/slide" Target="slides/slide5.xml"/><Relationship Id="rId32" Type="http://schemas.openxmlformats.org/officeDocument/2006/relationships/font" Target="fonts/CenturySchoolbook-regular.fntdata"/><Relationship Id="rId13" Type="http://schemas.openxmlformats.org/officeDocument/2006/relationships/slide" Target="slides/slide8.xml"/><Relationship Id="rId35" Type="http://schemas.openxmlformats.org/officeDocument/2006/relationships/font" Target="fonts/CenturySchoolbook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Schoolbook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jp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Fundamentals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Data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69232" y="365760"/>
            <a:ext cx="10485280" cy="791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Sampling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25642" y="1357101"/>
            <a:ext cx="9987562" cy="43513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32" r="0" t="-19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crop"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863" y="2960335"/>
            <a:ext cx="7351295" cy="313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4731199" y="6156241"/>
            <a:ext cx="1776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Sampling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79" name="Google Shape;179;p24"/>
          <p:cNvCxnSpPr>
            <a:stCxn id="177" idx="1"/>
            <a:endCxn id="177" idx="3"/>
          </p:cNvCxnSpPr>
          <p:nvPr/>
        </p:nvCxnSpPr>
        <p:spPr>
          <a:xfrm>
            <a:off x="1852863" y="4529579"/>
            <a:ext cx="7351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24"/>
          <p:cNvCxnSpPr/>
          <p:nvPr/>
        </p:nvCxnSpPr>
        <p:spPr>
          <a:xfrm rot="10800000">
            <a:off x="2105526" y="2983832"/>
            <a:ext cx="0" cy="272460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" name="Google Shape;181;p24"/>
          <p:cNvSpPr txBox="1"/>
          <p:nvPr/>
        </p:nvSpPr>
        <p:spPr>
          <a:xfrm>
            <a:off x="9051712" y="4545856"/>
            <a:ext cx="3048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1218811" y="2902917"/>
            <a:ext cx="963212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2619264" y="316452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3048389" y="446340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2900002" y="382171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3174722" y="505704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3411346" y="567868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3712133" y="506348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826820" y="444960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2358190" y="382171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3979610" y="382171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4252327" y="317787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680680" y="444735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532293" y="3805670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4807013" y="504099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5043637" y="5662640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344424" y="504743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459111" y="443355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5611901" y="380566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5884618" y="316182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312985" y="445537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6164598" y="381368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39318" y="504901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6675942" y="567065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6976729" y="505545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7091416" y="444157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244206" y="381368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7516923" y="316984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7933241" y="445136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7784854" y="380967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8059574" y="5045002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8296198" y="566664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8596985" y="505144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8711672" y="443756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69232" y="365760"/>
            <a:ext cx="10485280" cy="791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Uniform vs Non-uniform sampling</a:t>
            </a:r>
            <a:endParaRPr/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crop"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63" y="1566077"/>
            <a:ext cx="5050187" cy="3763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crop" id="222" name="Google Shape;2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1870" y="1603208"/>
            <a:ext cx="5050187" cy="37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2092309" y="5410515"/>
            <a:ext cx="15888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Uniform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7073024" y="5322626"/>
            <a:ext cx="23278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Non-uniform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675007" y="255796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875594" y="183279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1054522" y="255796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134343" y="330859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1214164" y="403192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1421156" y="479847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1628148" y="4036473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1712308" y="331541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1796468" y="258070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1983337" y="183506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2162265" y="256023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2242086" y="331086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2321907" y="403419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2528899" y="480074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2735891" y="4038745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2820051" y="331768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2904211" y="258297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3118377" y="183733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3297305" y="256251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377126" y="331313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3456947" y="403646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3663939" y="480302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3870931" y="404101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3955091" y="331995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4039251" y="258524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4226125" y="183961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4405053" y="2564783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4484874" y="3315410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4564695" y="403874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771687" y="4805293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978679" y="404328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062839" y="3322231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5971066" y="287412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6221431" y="183279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6346535" y="212167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6403399" y="238325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6569447" y="379125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6967509" y="413472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7065317" y="334542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7094885" y="308838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7329173" y="1835048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7686289" y="3791257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8057056" y="4325800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8610025" y="2317084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8676198" y="287412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9006019" y="4841856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9224174" y="3770379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9272232" y="3418720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10120668" y="4805293"/>
            <a:ext cx="132347" cy="132347"/>
          </a:xfrm>
          <a:prstGeom prst="ellipse">
            <a:avLst/>
          </a:prstGeom>
          <a:solidFill>
            <a:srgbClr val="0070C0"/>
          </a:solidFill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491319" y="365760"/>
            <a:ext cx="10463193" cy="76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</a:t>
            </a:r>
            <a:endParaRPr/>
          </a:p>
        </p:txBody>
      </p:sp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491319" y="1250066"/>
            <a:ext cx="960180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Get the continuous function from the discrete function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crop"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29" y="1953780"/>
            <a:ext cx="5050187" cy="37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 txBox="1"/>
          <p:nvPr/>
        </p:nvSpPr>
        <p:spPr>
          <a:xfrm>
            <a:off x="1996775" y="5798218"/>
            <a:ext cx="1776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Sampling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83" name="Google Shape;283;p26"/>
          <p:cNvGrpSpPr/>
          <p:nvPr/>
        </p:nvGrpSpPr>
        <p:grpSpPr>
          <a:xfrm>
            <a:off x="579473" y="2220498"/>
            <a:ext cx="4520179" cy="3104845"/>
            <a:chOff x="579473" y="2220498"/>
            <a:chExt cx="4520179" cy="3104845"/>
          </a:xfrm>
        </p:grpSpPr>
        <p:sp>
          <p:nvSpPr>
            <p:cNvPr id="284" name="Google Shape;284;p26"/>
            <p:cNvSpPr/>
            <p:nvPr/>
          </p:nvSpPr>
          <p:spPr>
            <a:xfrm>
              <a:off x="579473" y="294567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780060" y="222049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958988" y="294567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038809" y="3696297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118630" y="441962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325622" y="518618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532614" y="442417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616774" y="370311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700934" y="296840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887803" y="222277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066731" y="294794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146552" y="3698569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226373" y="442190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433365" y="518845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640357" y="442644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724517" y="370539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808677" y="297068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022843" y="222504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201771" y="295021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281592" y="3700841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361413" y="442417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568405" y="519072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775397" y="442872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859557" y="370766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943717" y="297295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130591" y="222731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4309519" y="295248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4389340" y="3703113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4469161" y="442644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4676153" y="519299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83145" y="443099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4967305" y="370993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descr="sincrop" id="316" name="Google Shape;31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793" y="1960596"/>
            <a:ext cx="5050187" cy="37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/>
          <p:cNvSpPr txBox="1"/>
          <p:nvPr/>
        </p:nvSpPr>
        <p:spPr>
          <a:xfrm>
            <a:off x="6811122" y="5735533"/>
            <a:ext cx="40110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Correct Reconstruction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18" name="Google Shape;318;p26"/>
          <p:cNvGrpSpPr/>
          <p:nvPr/>
        </p:nvGrpSpPr>
        <p:grpSpPr>
          <a:xfrm>
            <a:off x="6386137" y="2227314"/>
            <a:ext cx="4520179" cy="3104845"/>
            <a:chOff x="6386137" y="2227314"/>
            <a:chExt cx="4520179" cy="3104845"/>
          </a:xfrm>
        </p:grpSpPr>
        <p:sp>
          <p:nvSpPr>
            <p:cNvPr id="319" name="Google Shape;319;p26"/>
            <p:cNvSpPr/>
            <p:nvPr/>
          </p:nvSpPr>
          <p:spPr>
            <a:xfrm>
              <a:off x="6386137" y="295248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586724" y="222731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6765652" y="295248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6845473" y="3703113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6925294" y="442644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32286" y="519299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39278" y="443099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423438" y="370993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507598" y="297522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694467" y="222958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873395" y="295475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953216" y="3705385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8033037" y="442871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8240029" y="519526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8447021" y="443326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8531181" y="371220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615341" y="297749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829507" y="223185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9008435" y="295703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9088256" y="3707657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9168077" y="443098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9375069" y="519754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9582061" y="4435536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9666221" y="371447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9750381" y="297976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9937255" y="223413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10116183" y="295930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10196004" y="3709929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10275825" y="443326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10482817" y="519981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10689809" y="443780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10773969" y="371675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51" name="Google Shape;351;p26"/>
          <p:cNvSpPr/>
          <p:nvPr/>
        </p:nvSpPr>
        <p:spPr>
          <a:xfrm>
            <a:off x="5381284" y="3652161"/>
            <a:ext cx="562343" cy="3466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>
            <p:ph type="title"/>
          </p:nvPr>
        </p:nvSpPr>
        <p:spPr>
          <a:xfrm>
            <a:off x="491319" y="365760"/>
            <a:ext cx="10463193" cy="76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</a:t>
            </a:r>
            <a:endParaRPr/>
          </a:p>
        </p:txBody>
      </p:sp>
      <p:sp>
        <p:nvSpPr>
          <p:cNvPr id="357" name="Google Shape;357;p27"/>
          <p:cNvSpPr txBox="1"/>
          <p:nvPr>
            <p:ph idx="1" type="body"/>
          </p:nvPr>
        </p:nvSpPr>
        <p:spPr>
          <a:xfrm>
            <a:off x="491319" y="1501254"/>
            <a:ext cx="9601805" cy="41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Accurate reconstruction needs adequate samples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crop" id="359" name="Google Shape;3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29" y="2363225"/>
            <a:ext cx="5050187" cy="376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27"/>
          <p:cNvGrpSpPr/>
          <p:nvPr/>
        </p:nvGrpSpPr>
        <p:grpSpPr>
          <a:xfrm>
            <a:off x="780060" y="2629943"/>
            <a:ext cx="3482878" cy="3676758"/>
            <a:chOff x="780060" y="3012082"/>
            <a:chExt cx="3482878" cy="3676758"/>
          </a:xfrm>
        </p:grpSpPr>
        <p:sp>
          <p:nvSpPr>
            <p:cNvPr id="361" name="Google Shape;361;p27"/>
            <p:cNvSpPr txBox="1"/>
            <p:nvPr/>
          </p:nvSpPr>
          <p:spPr>
            <a:xfrm>
              <a:off x="1767107" y="6165620"/>
              <a:ext cx="17764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Sampling</a:t>
              </a:r>
              <a:endParaRPr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362" name="Google Shape;362;p27"/>
            <p:cNvGrpSpPr/>
            <p:nvPr/>
          </p:nvGrpSpPr>
          <p:grpSpPr>
            <a:xfrm>
              <a:off x="780060" y="3012082"/>
              <a:ext cx="3482878" cy="139163"/>
              <a:chOff x="780060" y="2766418"/>
              <a:chExt cx="3482878" cy="139163"/>
            </a:xfrm>
          </p:grpSpPr>
          <p:sp>
            <p:nvSpPr>
              <p:cNvPr id="363" name="Google Shape;363;p27"/>
              <p:cNvSpPr/>
              <p:nvPr/>
            </p:nvSpPr>
            <p:spPr>
              <a:xfrm>
                <a:off x="780060" y="2766418"/>
                <a:ext cx="132347" cy="132347"/>
              </a:xfrm>
              <a:prstGeom prst="ellipse">
                <a:avLst/>
              </a:prstGeom>
              <a:solidFill>
                <a:srgbClr val="0070C0"/>
              </a:solidFill>
              <a:ln cap="flat" cmpd="sng" w="1395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1887803" y="2768690"/>
                <a:ext cx="132347" cy="132347"/>
              </a:xfrm>
              <a:prstGeom prst="ellipse">
                <a:avLst/>
              </a:prstGeom>
              <a:solidFill>
                <a:srgbClr val="0070C0"/>
              </a:solidFill>
              <a:ln cap="flat" cmpd="sng" w="1395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3022843" y="2770962"/>
                <a:ext cx="132347" cy="132347"/>
              </a:xfrm>
              <a:prstGeom prst="ellipse">
                <a:avLst/>
              </a:prstGeom>
              <a:solidFill>
                <a:srgbClr val="0070C0"/>
              </a:solidFill>
              <a:ln cap="flat" cmpd="sng" w="1395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4130591" y="2773234"/>
                <a:ext cx="132347" cy="132347"/>
              </a:xfrm>
              <a:prstGeom prst="ellipse">
                <a:avLst/>
              </a:prstGeom>
              <a:solidFill>
                <a:srgbClr val="0070C0"/>
              </a:solidFill>
              <a:ln cap="flat" cmpd="sng" w="1395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367" name="Google Shape;367;p27"/>
          <p:cNvSpPr txBox="1"/>
          <p:nvPr/>
        </p:nvSpPr>
        <p:spPr>
          <a:xfrm>
            <a:off x="6719071" y="5790061"/>
            <a:ext cx="42755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Incorrect Reconstruction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8" name="Google Shape;368;p27"/>
          <p:cNvSpPr/>
          <p:nvPr/>
        </p:nvSpPr>
        <p:spPr>
          <a:xfrm>
            <a:off x="5381284" y="3815942"/>
            <a:ext cx="562343" cy="3466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69" name="Google Shape;369;p27"/>
          <p:cNvGrpSpPr/>
          <p:nvPr/>
        </p:nvGrpSpPr>
        <p:grpSpPr>
          <a:xfrm>
            <a:off x="6898987" y="2623127"/>
            <a:ext cx="3482878" cy="139163"/>
            <a:chOff x="780060" y="2766418"/>
            <a:chExt cx="3482878" cy="139163"/>
          </a:xfrm>
        </p:grpSpPr>
        <p:sp>
          <p:nvSpPr>
            <p:cNvPr id="370" name="Google Shape;370;p27"/>
            <p:cNvSpPr/>
            <p:nvPr/>
          </p:nvSpPr>
          <p:spPr>
            <a:xfrm>
              <a:off x="780060" y="2766418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1887803" y="2768690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022843" y="2770962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4130591" y="2773234"/>
              <a:ext cx="132347" cy="132347"/>
            </a:xfrm>
            <a:prstGeom prst="ellipse">
              <a:avLst/>
            </a:prstGeom>
            <a:solidFill>
              <a:srgbClr val="0070C0"/>
            </a:solidFill>
            <a:ln cap="flat" cmpd="sng" w="139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374" name="Google Shape;374;p27"/>
          <p:cNvCxnSpPr/>
          <p:nvPr/>
        </p:nvCxnSpPr>
        <p:spPr>
          <a:xfrm>
            <a:off x="6323286" y="2702932"/>
            <a:ext cx="4490114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>
            <p:ph type="title"/>
          </p:nvPr>
        </p:nvSpPr>
        <p:spPr>
          <a:xfrm>
            <a:off x="491319" y="365760"/>
            <a:ext cx="10463193" cy="76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Aliasing</a:t>
            </a:r>
            <a:endParaRPr/>
          </a:p>
        </p:txBody>
      </p:sp>
      <p:sp>
        <p:nvSpPr>
          <p:cNvPr id="380" name="Google Shape;380;p28"/>
          <p:cNvSpPr txBox="1"/>
          <p:nvPr>
            <p:ph idx="1" type="body"/>
          </p:nvPr>
        </p:nvSpPr>
        <p:spPr>
          <a:xfrm>
            <a:off x="491319" y="1501254"/>
            <a:ext cx="9601805" cy="41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Incorrect representation of some entity</a:t>
            </a:r>
            <a:endParaRPr/>
          </a:p>
        </p:txBody>
      </p:sp>
      <p:sp>
        <p:nvSpPr>
          <p:cNvPr id="381" name="Google Shape;381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95sampling" id="382" name="Google Shape;382;p28"/>
          <p:cNvPicPr preferRelativeResize="0"/>
          <p:nvPr/>
        </p:nvPicPr>
        <p:blipFill rotWithShape="1">
          <a:blip r:embed="rId3">
            <a:alphaModFix/>
          </a:blip>
          <a:srcRect b="16771" l="8908" r="0" t="16772"/>
          <a:stretch/>
        </p:blipFill>
        <p:spPr>
          <a:xfrm>
            <a:off x="392432" y="2464503"/>
            <a:ext cx="6040236" cy="327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8"/>
          <p:cNvSpPr/>
          <p:nvPr/>
        </p:nvSpPr>
        <p:spPr>
          <a:xfrm>
            <a:off x="488506" y="2579428"/>
            <a:ext cx="5807732" cy="2906972"/>
          </a:xfrm>
          <a:custGeom>
            <a:rect b="b" l="l" r="r" t="t"/>
            <a:pathLst>
              <a:path extrusionOk="0" h="1608" w="3072">
                <a:moveTo>
                  <a:pt x="0" y="776"/>
                </a:moveTo>
                <a:cubicBezTo>
                  <a:pt x="52" y="860"/>
                  <a:pt x="104" y="944"/>
                  <a:pt x="144" y="1016"/>
                </a:cubicBezTo>
                <a:cubicBezTo>
                  <a:pt x="184" y="1088"/>
                  <a:pt x="192" y="1144"/>
                  <a:pt x="240" y="1208"/>
                </a:cubicBezTo>
                <a:cubicBezTo>
                  <a:pt x="288" y="1272"/>
                  <a:pt x="384" y="1352"/>
                  <a:pt x="432" y="1400"/>
                </a:cubicBezTo>
                <a:cubicBezTo>
                  <a:pt x="480" y="1448"/>
                  <a:pt x="488" y="1464"/>
                  <a:pt x="528" y="1496"/>
                </a:cubicBezTo>
                <a:cubicBezTo>
                  <a:pt x="568" y="1528"/>
                  <a:pt x="624" y="1576"/>
                  <a:pt x="672" y="1592"/>
                </a:cubicBezTo>
                <a:cubicBezTo>
                  <a:pt x="720" y="1608"/>
                  <a:pt x="768" y="1608"/>
                  <a:pt x="816" y="1592"/>
                </a:cubicBezTo>
                <a:cubicBezTo>
                  <a:pt x="864" y="1576"/>
                  <a:pt x="912" y="1536"/>
                  <a:pt x="960" y="1496"/>
                </a:cubicBezTo>
                <a:cubicBezTo>
                  <a:pt x="1008" y="1456"/>
                  <a:pt x="1056" y="1400"/>
                  <a:pt x="1104" y="1352"/>
                </a:cubicBezTo>
                <a:cubicBezTo>
                  <a:pt x="1152" y="1304"/>
                  <a:pt x="1208" y="1264"/>
                  <a:pt x="1248" y="1208"/>
                </a:cubicBezTo>
                <a:cubicBezTo>
                  <a:pt x="1288" y="1152"/>
                  <a:pt x="1280" y="1120"/>
                  <a:pt x="1344" y="1016"/>
                </a:cubicBezTo>
                <a:cubicBezTo>
                  <a:pt x="1408" y="912"/>
                  <a:pt x="1560" y="696"/>
                  <a:pt x="1632" y="584"/>
                </a:cubicBezTo>
                <a:cubicBezTo>
                  <a:pt x="1704" y="472"/>
                  <a:pt x="1728" y="408"/>
                  <a:pt x="1776" y="344"/>
                </a:cubicBezTo>
                <a:cubicBezTo>
                  <a:pt x="1824" y="280"/>
                  <a:pt x="1872" y="248"/>
                  <a:pt x="1920" y="200"/>
                </a:cubicBezTo>
                <a:cubicBezTo>
                  <a:pt x="1968" y="152"/>
                  <a:pt x="2016" y="88"/>
                  <a:pt x="2064" y="56"/>
                </a:cubicBezTo>
                <a:cubicBezTo>
                  <a:pt x="2112" y="24"/>
                  <a:pt x="2160" y="16"/>
                  <a:pt x="2208" y="8"/>
                </a:cubicBezTo>
                <a:cubicBezTo>
                  <a:pt x="2256" y="0"/>
                  <a:pt x="2304" y="0"/>
                  <a:pt x="2352" y="8"/>
                </a:cubicBezTo>
                <a:cubicBezTo>
                  <a:pt x="2400" y="16"/>
                  <a:pt x="2448" y="24"/>
                  <a:pt x="2496" y="56"/>
                </a:cubicBezTo>
                <a:cubicBezTo>
                  <a:pt x="2544" y="88"/>
                  <a:pt x="2592" y="152"/>
                  <a:pt x="2640" y="200"/>
                </a:cubicBezTo>
                <a:cubicBezTo>
                  <a:pt x="2688" y="248"/>
                  <a:pt x="2744" y="288"/>
                  <a:pt x="2784" y="344"/>
                </a:cubicBezTo>
                <a:cubicBezTo>
                  <a:pt x="2824" y="400"/>
                  <a:pt x="2832" y="456"/>
                  <a:pt x="2880" y="536"/>
                </a:cubicBezTo>
                <a:cubicBezTo>
                  <a:pt x="2928" y="616"/>
                  <a:pt x="3000" y="720"/>
                  <a:pt x="3072" y="824"/>
                </a:cubicBezTo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4" name="Google Shape;384;p28"/>
          <p:cNvSpPr txBox="1"/>
          <p:nvPr/>
        </p:nvSpPr>
        <p:spPr>
          <a:xfrm>
            <a:off x="1313257" y="5706728"/>
            <a:ext cx="41985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much lower frequency</a:t>
            </a:r>
            <a:endParaRPr/>
          </a:p>
        </p:txBody>
      </p:sp>
      <p:pic>
        <p:nvPicPr>
          <p:cNvPr descr="sincrop" id="385" name="Google Shape;3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3172" y="2653589"/>
            <a:ext cx="3955632" cy="294781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8"/>
          <p:cNvSpPr/>
          <p:nvPr/>
        </p:nvSpPr>
        <p:spPr>
          <a:xfrm>
            <a:off x="7193507" y="2858203"/>
            <a:ext cx="109728" cy="109728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8070375" y="2844555"/>
            <a:ext cx="109728" cy="109728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8946178" y="2869007"/>
            <a:ext cx="109728" cy="109728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9794685" y="2871851"/>
            <a:ext cx="109728" cy="109728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8"/>
          <p:cNvCxnSpPr/>
          <p:nvPr/>
        </p:nvCxnSpPr>
        <p:spPr>
          <a:xfrm>
            <a:off x="6896126" y="2913067"/>
            <a:ext cx="3274326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28"/>
          <p:cNvSpPr txBox="1"/>
          <p:nvPr/>
        </p:nvSpPr>
        <p:spPr>
          <a:xfrm>
            <a:off x="7449552" y="5648980"/>
            <a:ext cx="26500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Zero frequency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/>
          <p:nvPr>
            <p:ph type="title"/>
          </p:nvPr>
        </p:nvSpPr>
        <p:spPr>
          <a:xfrm>
            <a:off x="491319" y="365760"/>
            <a:ext cx="10463193" cy="807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Nyquist Sampling Rate</a:t>
            </a:r>
            <a:endParaRPr/>
          </a:p>
        </p:txBody>
      </p:sp>
      <p:sp>
        <p:nvSpPr>
          <p:cNvPr id="397" name="Google Shape;397;p29"/>
          <p:cNvSpPr txBox="1"/>
          <p:nvPr>
            <p:ph idx="1" type="body"/>
          </p:nvPr>
        </p:nvSpPr>
        <p:spPr>
          <a:xfrm>
            <a:off x="682388" y="1528550"/>
            <a:ext cx="10072048" cy="465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By sampling </a:t>
            </a:r>
            <a:r>
              <a:rPr b="1" i="1" lang="en-US"/>
              <a:t>at least</a:t>
            </a:r>
            <a:r>
              <a:rPr lang="en-US"/>
              <a:t>  twice the frequency (2 samples per cycle), signal can be reconstructed correctly.</a:t>
            </a:r>
            <a:endParaRPr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398" name="Google Shape;398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crop" id="399" name="Google Shape;3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68" y="2787555"/>
            <a:ext cx="4211638" cy="313848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9"/>
          <p:cNvSpPr txBox="1"/>
          <p:nvPr/>
        </p:nvSpPr>
        <p:spPr>
          <a:xfrm>
            <a:off x="2486940" y="5835555"/>
            <a:ext cx="1701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Sampling</a:t>
            </a:r>
            <a:endParaRPr/>
          </a:p>
        </p:txBody>
      </p:sp>
      <p:sp>
        <p:nvSpPr>
          <p:cNvPr id="401" name="Google Shape;401;p29"/>
          <p:cNvSpPr/>
          <p:nvPr/>
        </p:nvSpPr>
        <p:spPr>
          <a:xfrm>
            <a:off x="2019868" y="29399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2934268" y="29399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3848668" y="29399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4763068" y="29399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5931959" y="5835555"/>
            <a:ext cx="3969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Correct Reconstruction</a:t>
            </a:r>
            <a:endParaRPr/>
          </a:p>
        </p:txBody>
      </p:sp>
      <p:cxnSp>
        <p:nvCxnSpPr>
          <p:cNvPr id="406" name="Google Shape;406;p29"/>
          <p:cNvCxnSpPr/>
          <p:nvPr/>
        </p:nvCxnSpPr>
        <p:spPr>
          <a:xfrm>
            <a:off x="4458268" y="5911755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7" name="Google Shape;407;p29"/>
          <p:cNvSpPr txBox="1"/>
          <p:nvPr/>
        </p:nvSpPr>
        <p:spPr>
          <a:xfrm>
            <a:off x="5220268" y="5683155"/>
            <a:ext cx="2603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408" name="Google Shape;408;p29"/>
          <p:cNvSpPr/>
          <p:nvPr/>
        </p:nvSpPr>
        <p:spPr>
          <a:xfrm>
            <a:off x="2477068" y="5530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3391468" y="5530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4305868" y="5530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5220268" y="5530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6210868" y="2863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7125268" y="2863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8039668" y="2863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8954068" y="28637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6668068" y="54545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9"/>
          <p:cNvSpPr/>
          <p:nvPr/>
        </p:nvSpPr>
        <p:spPr>
          <a:xfrm>
            <a:off x="7582468" y="54545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9"/>
          <p:cNvSpPr/>
          <p:nvPr/>
        </p:nvSpPr>
        <p:spPr>
          <a:xfrm>
            <a:off x="8496868" y="54545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9"/>
          <p:cNvSpPr/>
          <p:nvPr/>
        </p:nvSpPr>
        <p:spPr>
          <a:xfrm>
            <a:off x="9411268" y="5454555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9"/>
          <p:cNvSpPr/>
          <p:nvPr/>
        </p:nvSpPr>
        <p:spPr>
          <a:xfrm>
            <a:off x="6210868" y="2863755"/>
            <a:ext cx="3276600" cy="2679700"/>
          </a:xfrm>
          <a:custGeom>
            <a:rect b="b" l="l" r="r" t="t"/>
            <a:pathLst>
              <a:path extrusionOk="0" h="1688" w="2064">
                <a:moveTo>
                  <a:pt x="0" y="48"/>
                </a:moveTo>
                <a:cubicBezTo>
                  <a:pt x="120" y="868"/>
                  <a:pt x="240" y="1688"/>
                  <a:pt x="336" y="1680"/>
                </a:cubicBezTo>
                <a:cubicBezTo>
                  <a:pt x="432" y="1672"/>
                  <a:pt x="488" y="0"/>
                  <a:pt x="576" y="0"/>
                </a:cubicBezTo>
                <a:cubicBezTo>
                  <a:pt x="664" y="0"/>
                  <a:pt x="760" y="1680"/>
                  <a:pt x="864" y="1680"/>
                </a:cubicBezTo>
                <a:cubicBezTo>
                  <a:pt x="968" y="1680"/>
                  <a:pt x="1104" y="0"/>
                  <a:pt x="1200" y="0"/>
                </a:cubicBezTo>
                <a:cubicBezTo>
                  <a:pt x="1296" y="0"/>
                  <a:pt x="1344" y="1680"/>
                  <a:pt x="1440" y="1680"/>
                </a:cubicBezTo>
                <a:cubicBezTo>
                  <a:pt x="1536" y="1680"/>
                  <a:pt x="1672" y="0"/>
                  <a:pt x="1776" y="0"/>
                </a:cubicBezTo>
                <a:cubicBezTo>
                  <a:pt x="1880" y="0"/>
                  <a:pt x="1972" y="840"/>
                  <a:pt x="2064" y="1680"/>
                </a:cubicBezTo>
              </a:path>
            </a:pathLst>
          </a:custGeom>
          <a:noFill/>
          <a:ln cap="flat" cmpd="sng" w="28575">
            <a:solidFill>
              <a:schemeClr val="fol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"/>
          <p:cNvSpPr txBox="1"/>
          <p:nvPr>
            <p:ph type="title"/>
          </p:nvPr>
        </p:nvSpPr>
        <p:spPr>
          <a:xfrm>
            <a:off x="504967" y="365760"/>
            <a:ext cx="10449545" cy="644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Quantization</a:t>
            </a:r>
            <a:endParaRPr sz="3959"/>
          </a:p>
        </p:txBody>
      </p:sp>
      <p:sp>
        <p:nvSpPr>
          <p:cNvPr id="426" name="Google Shape;426;p30"/>
          <p:cNvSpPr txBox="1"/>
          <p:nvPr>
            <p:ph idx="1" type="body"/>
          </p:nvPr>
        </p:nvSpPr>
        <p:spPr>
          <a:xfrm>
            <a:off x="504967" y="1146412"/>
            <a:ext cx="10449545" cy="503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A analog signal can have any value of infinite precision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Digital signal can only have a limited set of value </a:t>
            </a:r>
            <a:endParaRPr/>
          </a:p>
        </p:txBody>
      </p:sp>
      <p:sp>
        <p:nvSpPr>
          <p:cNvPr id="427" name="Google Shape;427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Google Shape;428;p30"/>
          <p:cNvPicPr preferRelativeResize="0"/>
          <p:nvPr/>
        </p:nvPicPr>
        <p:blipFill rotWithShape="1">
          <a:blip r:embed="rId3">
            <a:alphaModFix/>
          </a:blip>
          <a:srcRect b="7716" l="4204" r="5745" t="8889"/>
          <a:stretch/>
        </p:blipFill>
        <p:spPr>
          <a:xfrm>
            <a:off x="504967" y="2562417"/>
            <a:ext cx="10246979" cy="4203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0"/>
          <p:cNvGrpSpPr/>
          <p:nvPr/>
        </p:nvGrpSpPr>
        <p:grpSpPr>
          <a:xfrm>
            <a:off x="2030740" y="3782640"/>
            <a:ext cx="1806662" cy="1468770"/>
            <a:chOff x="2030740" y="3782640"/>
            <a:chExt cx="1806662" cy="1468770"/>
          </a:xfrm>
        </p:grpSpPr>
        <p:cxnSp>
          <p:nvCxnSpPr>
            <p:cNvPr id="430" name="Google Shape;430;p30"/>
            <p:cNvCxnSpPr/>
            <p:nvPr/>
          </p:nvCxnSpPr>
          <p:spPr>
            <a:xfrm rot="10800000">
              <a:off x="2047164" y="3782640"/>
              <a:ext cx="0" cy="436728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31" name="Google Shape;431;p30"/>
            <p:cNvCxnSpPr/>
            <p:nvPr/>
          </p:nvCxnSpPr>
          <p:spPr>
            <a:xfrm rot="10800000">
              <a:off x="2046452" y="4290808"/>
              <a:ext cx="0" cy="436728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32" name="Google Shape;432;p30"/>
            <p:cNvCxnSpPr/>
            <p:nvPr/>
          </p:nvCxnSpPr>
          <p:spPr>
            <a:xfrm rot="10800000">
              <a:off x="2030740" y="4814682"/>
              <a:ext cx="0" cy="436728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33" name="Google Shape;433;p30"/>
            <p:cNvSpPr txBox="1"/>
            <p:nvPr/>
          </p:nvSpPr>
          <p:spPr>
            <a:xfrm>
              <a:off x="2185988" y="4278339"/>
              <a:ext cx="16514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B05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Size</a:t>
              </a:r>
              <a:endParaRPr b="1" sz="2400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34" name="Google Shape;434;p30"/>
          <p:cNvGrpSpPr/>
          <p:nvPr/>
        </p:nvGrpSpPr>
        <p:grpSpPr>
          <a:xfrm>
            <a:off x="6127914" y="4420413"/>
            <a:ext cx="2400180" cy="954107"/>
            <a:chOff x="6127914" y="4420413"/>
            <a:chExt cx="2400180" cy="954107"/>
          </a:xfrm>
        </p:grpSpPr>
        <p:cxnSp>
          <p:nvCxnSpPr>
            <p:cNvPr id="435" name="Google Shape;435;p30"/>
            <p:cNvCxnSpPr/>
            <p:nvPr/>
          </p:nvCxnSpPr>
          <p:spPr>
            <a:xfrm rot="10800000">
              <a:off x="6127914" y="4961607"/>
              <a:ext cx="0" cy="289803"/>
            </a:xfrm>
            <a:prstGeom prst="straightConnector1">
              <a:avLst/>
            </a:prstGeom>
            <a:noFill/>
            <a:ln cap="flat" cmpd="sng" w="38100">
              <a:solidFill>
                <a:srgbClr val="FF40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36" name="Google Shape;436;p30"/>
            <p:cNvCxnSpPr/>
            <p:nvPr/>
          </p:nvCxnSpPr>
          <p:spPr>
            <a:xfrm rot="10800000">
              <a:off x="6394615" y="4743243"/>
              <a:ext cx="0" cy="289803"/>
            </a:xfrm>
            <a:prstGeom prst="straightConnector1">
              <a:avLst/>
            </a:prstGeom>
            <a:noFill/>
            <a:ln cap="flat" cmpd="sng" w="38100">
              <a:solidFill>
                <a:srgbClr val="FF40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37" name="Google Shape;437;p30"/>
            <p:cNvSpPr txBox="1"/>
            <p:nvPr/>
          </p:nvSpPr>
          <p:spPr>
            <a:xfrm>
              <a:off x="6538447" y="4420413"/>
              <a:ext cx="1989647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40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Max error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40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½</a:t>
              </a:r>
              <a:r>
                <a:rPr b="1" lang="en-US" sz="2400">
                  <a:solidFill>
                    <a:srgbClr val="FF40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step size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Quantization Error</a:t>
            </a:r>
            <a:endParaRPr/>
          </a:p>
        </p:txBody>
      </p:sp>
      <p:sp>
        <p:nvSpPr>
          <p:cNvPr id="443" name="Google Shape;443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4" name="Google Shape;444;p31"/>
          <p:cNvPicPr preferRelativeResize="0"/>
          <p:nvPr/>
        </p:nvPicPr>
        <p:blipFill rotWithShape="1">
          <a:blip r:embed="rId3">
            <a:alphaModFix/>
          </a:blip>
          <a:srcRect b="0" l="0" r="6458" t="0"/>
          <a:stretch/>
        </p:blipFill>
        <p:spPr>
          <a:xfrm>
            <a:off x="574883" y="1840426"/>
            <a:ext cx="10359622" cy="364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2"/>
          <p:cNvSpPr txBox="1"/>
          <p:nvPr>
            <p:ph type="title"/>
          </p:nvPr>
        </p:nvSpPr>
        <p:spPr>
          <a:xfrm>
            <a:off x="1981200" y="787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Quantization</a:t>
            </a:r>
            <a:endParaRPr/>
          </a:p>
        </p:txBody>
      </p:sp>
      <p:sp>
        <p:nvSpPr>
          <p:cNvPr id="451" name="Google Shape;451;p32"/>
          <p:cNvSpPr txBox="1"/>
          <p:nvPr/>
        </p:nvSpPr>
        <p:spPr>
          <a:xfrm>
            <a:off x="1981201" y="1981200"/>
            <a:ext cx="435927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Depends on number of bits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12 bits = 4095 levels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0.0 ≤ Voltage ≤4.096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2.56 and 2.5601 TO 2560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Each level (LSB) = 0.001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Error ≤ ±½ LSB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Called </a:t>
            </a:r>
            <a:r>
              <a:rPr i="1"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Quantization Error</a:t>
            </a:r>
            <a:endParaRPr/>
          </a:p>
        </p:txBody>
      </p:sp>
      <p:pic>
        <p:nvPicPr>
          <p:cNvPr id="452" name="Google Shape;4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0476" y="1993900"/>
            <a:ext cx="3870325" cy="277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3"/>
          <p:cNvPicPr preferRelativeResize="0"/>
          <p:nvPr/>
        </p:nvPicPr>
        <p:blipFill rotWithShape="1">
          <a:blip r:embed="rId3">
            <a:alphaModFix/>
          </a:blip>
          <a:srcRect b="0" l="72896" r="0" t="0"/>
          <a:stretch/>
        </p:blipFill>
        <p:spPr>
          <a:xfrm>
            <a:off x="3801067" y="4597243"/>
            <a:ext cx="3428408" cy="224771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3"/>
          <p:cNvSpPr txBox="1"/>
          <p:nvPr>
            <p:ph type="title"/>
          </p:nvPr>
        </p:nvSpPr>
        <p:spPr>
          <a:xfrm>
            <a:off x="642938" y="365760"/>
            <a:ext cx="10311574" cy="86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Noise</a:t>
            </a:r>
            <a:endParaRPr/>
          </a:p>
        </p:txBody>
      </p:sp>
      <p:sp>
        <p:nvSpPr>
          <p:cNvPr id="459" name="Google Shape;459;p33"/>
          <p:cNvSpPr txBox="1"/>
          <p:nvPr>
            <p:ph idx="1" type="body"/>
          </p:nvPr>
        </p:nvSpPr>
        <p:spPr>
          <a:xfrm>
            <a:off x="471488" y="1226916"/>
            <a:ext cx="10483024" cy="495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Addition of random values at random locations in the data.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b="1" i="1" lang="en-US"/>
              <a:t>Random noise</a:t>
            </a:r>
            <a:endParaRPr/>
          </a:p>
        </p:txBody>
      </p:sp>
      <p:sp>
        <p:nvSpPr>
          <p:cNvPr id="460" name="Google Shape;460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p33"/>
          <p:cNvPicPr preferRelativeResize="0"/>
          <p:nvPr/>
        </p:nvPicPr>
        <p:blipFill rotWithShape="1">
          <a:blip r:embed="rId3">
            <a:alphaModFix/>
          </a:blip>
          <a:srcRect b="0" l="1308" r="29544" t="0"/>
          <a:stretch/>
        </p:blipFill>
        <p:spPr>
          <a:xfrm>
            <a:off x="271813" y="2149364"/>
            <a:ext cx="10254556" cy="26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Visualization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Discretization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Sampling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Quantization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Representation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Continuous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Discrete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Noise</a:t>
            </a:r>
            <a:endParaRPr/>
          </a:p>
          <a:p>
            <a:pPr indent="-50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/>
          <p:nvPr>
            <p:ph type="title"/>
          </p:nvPr>
        </p:nvSpPr>
        <p:spPr>
          <a:xfrm>
            <a:off x="742950" y="365760"/>
            <a:ext cx="10211562" cy="86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Noise</a:t>
            </a:r>
            <a:endParaRPr/>
          </a:p>
        </p:txBody>
      </p:sp>
      <p:sp>
        <p:nvSpPr>
          <p:cNvPr id="467" name="Google Shape;467;p34"/>
          <p:cNvSpPr txBox="1"/>
          <p:nvPr>
            <p:ph idx="1" type="body"/>
          </p:nvPr>
        </p:nvSpPr>
        <p:spPr>
          <a:xfrm>
            <a:off x="400050" y="1371600"/>
            <a:ext cx="10554462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i="1" lang="en-US"/>
              <a:t>Outlier Noise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An example of such noise is </a:t>
            </a:r>
            <a:r>
              <a:rPr i="1" lang="en-US"/>
              <a:t>salt and pepper </a:t>
            </a:r>
            <a:r>
              <a:rPr lang="en-US"/>
              <a:t>noise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Can be solved by Median filter</a:t>
            </a:r>
            <a:endParaRPr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468" name="Google Shape;468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9" name="Google Shape;4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32" y="3080314"/>
            <a:ext cx="11027698" cy="368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/>
          <p:nvPr>
            <p:ph type="title"/>
          </p:nvPr>
        </p:nvSpPr>
        <p:spPr>
          <a:xfrm>
            <a:off x="528638" y="365760"/>
            <a:ext cx="10425874" cy="86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Noise</a:t>
            </a:r>
            <a:endParaRPr/>
          </a:p>
        </p:txBody>
      </p:sp>
      <p:sp>
        <p:nvSpPr>
          <p:cNvPr id="475" name="Google Shape;475;p35"/>
          <p:cNvSpPr txBox="1"/>
          <p:nvPr>
            <p:ph idx="1" type="body"/>
          </p:nvPr>
        </p:nvSpPr>
        <p:spPr>
          <a:xfrm>
            <a:off x="242888" y="1377388"/>
            <a:ext cx="10711624" cy="480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Some noise look random in spatial domain but can be isolated to a few frequencies in spectral domain.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Can be removed by Notch filter.</a:t>
            </a:r>
            <a:endParaRPr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2000"/>
          </a:p>
        </p:txBody>
      </p:sp>
      <p:sp>
        <p:nvSpPr>
          <p:cNvPr id="476" name="Google Shape;476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7" name="Google Shape;4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471" y="2986087"/>
            <a:ext cx="7863682" cy="377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Technqiues</a:t>
            </a:r>
            <a:endParaRPr/>
          </a:p>
        </p:txBody>
      </p:sp>
      <p:sp>
        <p:nvSpPr>
          <p:cNvPr id="483" name="Google Shape;483;p3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Interpolation</a:t>
            </a:r>
            <a:endParaRPr/>
          </a:p>
          <a:p>
            <a:pPr indent="-182879" lvl="2" marL="73152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Linear Interpolation</a:t>
            </a:r>
            <a:endParaRPr/>
          </a:p>
          <a:p>
            <a:pPr indent="-182879" lvl="2" marL="73152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Bilinear Interpolation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Geometric Intersections</a:t>
            </a:r>
            <a:endParaRPr/>
          </a:p>
        </p:txBody>
      </p:sp>
      <p:sp>
        <p:nvSpPr>
          <p:cNvPr id="484" name="Google Shape;484;p3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37"/>
          <p:cNvPicPr preferRelativeResize="0"/>
          <p:nvPr/>
        </p:nvPicPr>
        <p:blipFill rotWithShape="1">
          <a:blip r:embed="rId3">
            <a:alphaModFix/>
          </a:blip>
          <a:srcRect b="48995" l="0" r="1827" t="0"/>
          <a:stretch/>
        </p:blipFill>
        <p:spPr>
          <a:xfrm>
            <a:off x="3382794" y="3856892"/>
            <a:ext cx="7452082" cy="244426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7"/>
          <p:cNvSpPr txBox="1"/>
          <p:nvPr>
            <p:ph type="title"/>
          </p:nvPr>
        </p:nvSpPr>
        <p:spPr>
          <a:xfrm>
            <a:off x="468923" y="211015"/>
            <a:ext cx="10485589" cy="750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Interpolation</a:t>
            </a:r>
            <a:endParaRPr/>
          </a:p>
        </p:txBody>
      </p:sp>
      <p:sp>
        <p:nvSpPr>
          <p:cNvPr id="491" name="Google Shape;491;p37"/>
          <p:cNvSpPr txBox="1"/>
          <p:nvPr>
            <p:ph idx="1" type="body"/>
          </p:nvPr>
        </p:nvSpPr>
        <p:spPr>
          <a:xfrm>
            <a:off x="293077" y="1219201"/>
            <a:ext cx="10661435" cy="49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Estimate function for values which it has not been measured.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b="1" lang="en-US" sz="2800"/>
              <a:t>Linear interpolation:</a:t>
            </a:r>
            <a:endParaRPr b="1" sz="2800"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Assuming a line between samples.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Change abruptly at sample points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gradient continuity</a:t>
            </a:r>
            <a:endParaRPr sz="2800"/>
          </a:p>
        </p:txBody>
      </p:sp>
      <p:sp>
        <p:nvSpPr>
          <p:cNvPr id="492" name="Google Shape;492;p3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8"/>
          <p:cNvPicPr preferRelativeResize="0"/>
          <p:nvPr/>
        </p:nvPicPr>
        <p:blipFill rotWithShape="1">
          <a:blip r:embed="rId3">
            <a:alphaModFix/>
          </a:blip>
          <a:srcRect b="805" l="2162" r="-333" t="48190"/>
          <a:stretch/>
        </p:blipFill>
        <p:spPr>
          <a:xfrm>
            <a:off x="3382794" y="3856892"/>
            <a:ext cx="7452082" cy="244426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8"/>
          <p:cNvSpPr txBox="1"/>
          <p:nvPr>
            <p:ph type="title"/>
          </p:nvPr>
        </p:nvSpPr>
        <p:spPr>
          <a:xfrm>
            <a:off x="468923" y="211015"/>
            <a:ext cx="10485589" cy="750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Interpolation</a:t>
            </a:r>
            <a:endParaRPr/>
          </a:p>
        </p:txBody>
      </p:sp>
      <p:sp>
        <p:nvSpPr>
          <p:cNvPr id="499" name="Google Shape;499;p38"/>
          <p:cNvSpPr txBox="1"/>
          <p:nvPr>
            <p:ph idx="1" type="body"/>
          </p:nvPr>
        </p:nvSpPr>
        <p:spPr>
          <a:xfrm>
            <a:off x="293077" y="1219201"/>
            <a:ext cx="10661435" cy="49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lang="en-US" sz="2800"/>
              <a:t>Non-linear interpolation: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 smooth curve passes through samples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First derivative continuous</a:t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Second derivative continuous</a:t>
            </a:r>
            <a:endParaRPr sz="2800"/>
          </a:p>
        </p:txBody>
      </p:sp>
      <p:sp>
        <p:nvSpPr>
          <p:cNvPr id="500" name="Google Shape;500;p3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"/>
          <p:cNvSpPr txBox="1"/>
          <p:nvPr>
            <p:ph type="title"/>
          </p:nvPr>
        </p:nvSpPr>
        <p:spPr>
          <a:xfrm>
            <a:off x="562708" y="365761"/>
            <a:ext cx="10391804" cy="724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Linear Interpolation</a:t>
            </a:r>
            <a:endParaRPr/>
          </a:p>
        </p:txBody>
      </p:sp>
      <p:sp>
        <p:nvSpPr>
          <p:cNvPr id="506" name="Google Shape;506;p39"/>
          <p:cNvSpPr txBox="1"/>
          <p:nvPr>
            <p:ph idx="1" type="body"/>
          </p:nvPr>
        </p:nvSpPr>
        <p:spPr>
          <a:xfrm>
            <a:off x="562708" y="1324709"/>
            <a:ext cx="10281138" cy="484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507" name="Google Shape;507;p3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0"/>
          <p:cNvPicPr preferRelativeResize="0"/>
          <p:nvPr/>
        </p:nvPicPr>
        <p:blipFill rotWithShape="1">
          <a:blip r:embed="rId3">
            <a:alphaModFix/>
          </a:blip>
          <a:srcRect b="34163" l="3801" r="2045" t="56930"/>
          <a:stretch/>
        </p:blipFill>
        <p:spPr>
          <a:xfrm>
            <a:off x="892075" y="5009915"/>
            <a:ext cx="7442522" cy="47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0"/>
          <p:cNvPicPr preferRelativeResize="0"/>
          <p:nvPr/>
        </p:nvPicPr>
        <p:blipFill rotWithShape="1">
          <a:blip r:embed="rId3">
            <a:alphaModFix/>
          </a:blip>
          <a:srcRect b="87540" l="30154" r="27529" t="0"/>
          <a:stretch/>
        </p:blipFill>
        <p:spPr>
          <a:xfrm>
            <a:off x="845892" y="3097195"/>
            <a:ext cx="3345084" cy="6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0"/>
          <p:cNvPicPr preferRelativeResize="0"/>
          <p:nvPr/>
        </p:nvPicPr>
        <p:blipFill rotWithShape="1">
          <a:blip r:embed="rId3">
            <a:alphaModFix/>
          </a:blip>
          <a:srcRect b="63251" l="27525" r="30158" t="24288"/>
          <a:stretch/>
        </p:blipFill>
        <p:spPr>
          <a:xfrm>
            <a:off x="637201" y="4026066"/>
            <a:ext cx="3345084" cy="6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0"/>
          <p:cNvSpPr txBox="1"/>
          <p:nvPr>
            <p:ph type="title"/>
          </p:nvPr>
        </p:nvSpPr>
        <p:spPr>
          <a:xfrm>
            <a:off x="534574" y="365761"/>
            <a:ext cx="10419938" cy="87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Bilinear Interpolation</a:t>
            </a:r>
            <a:endParaRPr/>
          </a:p>
        </p:txBody>
      </p:sp>
      <p:sp>
        <p:nvSpPr>
          <p:cNvPr id="516" name="Google Shape;516;p40"/>
          <p:cNvSpPr txBox="1"/>
          <p:nvPr>
            <p:ph idx="1" type="body"/>
          </p:nvPr>
        </p:nvSpPr>
        <p:spPr>
          <a:xfrm>
            <a:off x="534575" y="1242648"/>
            <a:ext cx="10419938" cy="4937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2D Data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Interpolating in one direction followed by interpolating in the second direction.</a:t>
            </a:r>
            <a:endParaRPr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812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517" name="Google Shape;517;p4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8" name="Google Shape;518;p40"/>
          <p:cNvPicPr preferRelativeResize="0"/>
          <p:nvPr/>
        </p:nvPicPr>
        <p:blipFill rotWithShape="1">
          <a:blip r:embed="rId4">
            <a:alphaModFix/>
          </a:blip>
          <a:srcRect b="13716" l="61451" r="3572" t="408"/>
          <a:stretch/>
        </p:blipFill>
        <p:spPr>
          <a:xfrm>
            <a:off x="6195568" y="2275082"/>
            <a:ext cx="4928108" cy="458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685800" y="365760"/>
            <a:ext cx="10268712" cy="753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477749" y="1395664"/>
            <a:ext cx="10587518" cy="47844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90" r="-1208" t="-17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840" y="2176041"/>
            <a:ext cx="8770392" cy="41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703780" y="365760"/>
            <a:ext cx="10250732" cy="837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Data (1D and 2D)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03780" y="1479884"/>
            <a:ext cx="10469366" cy="4700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Plot of dependent variable with respect to independent ones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2D plot is a </a:t>
            </a:r>
            <a:r>
              <a:rPr i="1" lang="en-US"/>
              <a:t>height field</a:t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Two image representations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24041" l="0" r="0" t="0"/>
          <a:stretch/>
        </p:blipFill>
        <p:spPr>
          <a:xfrm>
            <a:off x="662987" y="1965950"/>
            <a:ext cx="10044673" cy="339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21587" y="388909"/>
            <a:ext cx="10332925" cy="802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Color Image Representation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621587" y="1515980"/>
            <a:ext cx="10387173" cy="46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03" r="0" t="-18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228" y="1993726"/>
            <a:ext cx="6536237" cy="485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514350" y="365760"/>
            <a:ext cx="10440162" cy="722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An Alternative Representation (1D)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357188" y="1300163"/>
            <a:ext cx="10597324" cy="5200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89" r="0" t="-15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9407"/>
          <a:stretch/>
        </p:blipFill>
        <p:spPr>
          <a:xfrm>
            <a:off x="1381506" y="2473346"/>
            <a:ext cx="8705850" cy="429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Frequency Domain Representation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1261872" y="1828800"/>
            <a:ext cx="508755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Frequency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Amplitude and Phase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What about 2D?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Frequency and Orientation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Polar Representation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8711" y="1957963"/>
            <a:ext cx="5538117" cy="227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429" y="4056417"/>
            <a:ext cx="4791549" cy="226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61737" y="365760"/>
            <a:ext cx="10292775" cy="813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Discretization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842211" y="1515980"/>
            <a:ext cx="10032985" cy="4664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Data exists in nature as a continuous function.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Convert to discrete function for digital representation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b="1" i="1" lang="en-US"/>
              <a:t>Discretization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Two concepts </a:t>
            </a:r>
            <a:endParaRPr/>
          </a:p>
          <a:p>
            <a:pPr indent="-182879" lvl="2" marL="7315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Sampling</a:t>
            </a:r>
            <a:endParaRPr/>
          </a:p>
          <a:p>
            <a:pPr indent="-18287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Quantization</a:t>
            </a:r>
            <a:endParaRPr/>
          </a:p>
          <a:p>
            <a:pPr indent="-50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